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Tomorrow Semi Bold"/>
      <p:regular r:id="rId15"/>
    </p:embeddedFont>
    <p:embeddedFont>
      <p:font typeface="Tomorrow Semi Bold"/>
      <p:regular r:id="rId16"/>
    </p:embeddedFont>
    <p:embeddedFont>
      <p:font typeface="Tomorrow Semi Bold"/>
      <p:regular r:id="rId17"/>
    </p:embeddedFont>
    <p:embeddedFont>
      <p:font typeface="Tomorrow Semi Bold"/>
      <p:regular r:id="rId18"/>
    </p:embeddedFont>
    <p:embeddedFont>
      <p:font typeface="Tomorrow"/>
      <p:regular r:id="rId19"/>
    </p:embeddedFont>
    <p:embeddedFont>
      <p:font typeface="Tomorrow"/>
      <p:regular r:id="rId20"/>
    </p:embeddedFont>
    <p:embeddedFont>
      <p:font typeface="Tomorrow"/>
      <p:regular r:id="rId21"/>
    </p:embeddedFont>
    <p:embeddedFont>
      <p:font typeface="Tomorrow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5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66988"/>
            <a:ext cx="7556421" cy="2480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RoadReport: Интеллектуальная система мониторинга дорожного покрытия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5344954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Плугин Олег 22503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7133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Описание системы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793790" y="1679853"/>
            <a:ext cx="4520803" cy="5398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RoadReport - это система реального времени для мониторинга дорожного покрытия, которая использует данные с транспортных средств, дронов и метеостанций для выявления и классификации дефектов дорог с помощью компьютерного зрения и машинного обучения. Система реализована в виде интерактивной карты, где отображаются все выявленные дефекты дорожного покрытия. Пользователи могут просматривать обнаруженные системой дефекты, самостоятельно создавать заявки о новых дефектах, загружая фотографии и оставляя комментарии. Карта интегрируется с популярными сервисами как 2GIS и Яндекс.Карты, обеспечивая удобный доступ для всех участников дорожного движения.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5806321" y="1171337"/>
            <a:ext cx="296513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Концептуальная модель</a:t>
            </a:r>
            <a:endParaRPr lang="en-US" sz="19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06321" y="1704737"/>
            <a:ext cx="8001952" cy="463974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806321" y="6567726"/>
            <a:ext cx="803779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12338"/>
            <a:ext cx="1202709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Основные функции (сервисы для пользователей)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728430"/>
            <a:ext cx="360616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Муниципальные службы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2179796"/>
            <a:ext cx="471713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Мониторинг состояния дорожной сети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93790" y="268831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Интерактивная карта дефектов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307526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Уведомления о критичных разрушениях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346221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Прогнозирование потенциально опасных зон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3978116"/>
            <a:ext cx="461141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Формирование приоритетов ремонта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793790" y="4486632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Доступ к дашборду с проблемами и прогнозируемыми затратами ресурсов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519112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Автоматическая сортировка по степени критичности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93790" y="557807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Оценка риска разрушения в ближайшее время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93790" y="6093976"/>
            <a:ext cx="419385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Управление дронами наблюдения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793790" y="660249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Настройка маршрутов и частоты облета дронов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93790" y="698944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Возможность внепланового запуска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564874" y="1728430"/>
            <a:ext cx="324695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Водители и пешеходы</a:t>
            </a:r>
            <a:endParaRPr lang="en-US" sz="2300" dirty="0"/>
          </a:p>
        </p:txBody>
      </p:sp>
      <p:sp>
        <p:nvSpPr>
          <p:cNvPr id="16" name="Text 14"/>
          <p:cNvSpPr/>
          <p:nvPr/>
        </p:nvSpPr>
        <p:spPr>
          <a:xfrm>
            <a:off x="7564874" y="2179796"/>
            <a:ext cx="589549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Получение информации о проблемных участках</a:t>
            </a:r>
            <a:endParaRPr lang="en-US" sz="1950" dirty="0"/>
          </a:p>
        </p:txBody>
      </p:sp>
      <p:sp>
        <p:nvSpPr>
          <p:cNvPr id="17" name="Text 15"/>
          <p:cNvSpPr/>
          <p:nvPr/>
        </p:nvSpPr>
        <p:spPr>
          <a:xfrm>
            <a:off x="7564874" y="268831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Карта дефектов и проблемных участков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7564874" y="307526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Построение маршрута с обходом проблемных участков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7564874" y="3591163"/>
            <a:ext cx="494288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Возможность создания заявки о дефекте</a:t>
            </a:r>
            <a:endParaRPr lang="en-US" sz="1950" dirty="0"/>
          </a:p>
        </p:txBody>
      </p:sp>
      <p:sp>
        <p:nvSpPr>
          <p:cNvPr id="20" name="Text 18"/>
          <p:cNvSpPr/>
          <p:nvPr/>
        </p:nvSpPr>
        <p:spPr>
          <a:xfrm>
            <a:off x="7564874" y="4099679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Фиксация дефекта с помощью фото или видео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7564874" y="448663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Привязка по GPS-координатам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7564874" y="5002530"/>
            <a:ext cx="6279356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Оповещения о значимых изменениях состояния дорог</a:t>
            </a:r>
            <a:endParaRPr lang="en-US" sz="1950" dirty="0"/>
          </a:p>
        </p:txBody>
      </p:sp>
      <p:sp>
        <p:nvSpPr>
          <p:cNvPr id="23" name="Text 21"/>
          <p:cNvSpPr/>
          <p:nvPr/>
        </p:nvSpPr>
        <p:spPr>
          <a:xfrm>
            <a:off x="7564874" y="5821204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Предупреждения </a:t>
            </a:r>
            <a:endParaRPr lang="en-US" sz="1550" dirty="0"/>
          </a:p>
        </p:txBody>
      </p:sp>
      <p:sp>
        <p:nvSpPr>
          <p:cNvPr id="24" name="Text 22"/>
          <p:cNvSpPr/>
          <p:nvPr/>
        </p:nvSpPr>
        <p:spPr>
          <a:xfrm>
            <a:off x="7564874" y="620815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 ямах и разрушениях для водителей</a:t>
            </a:r>
            <a:endParaRPr lang="en-US" sz="1550" dirty="0"/>
          </a:p>
        </p:txBody>
      </p:sp>
      <p:sp>
        <p:nvSpPr>
          <p:cNvPr id="25" name="Text 23"/>
          <p:cNvSpPr/>
          <p:nvPr/>
        </p:nvSpPr>
        <p:spPr>
          <a:xfrm>
            <a:off x="7564874" y="6595110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lvl="1" marL="6858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 проблемах с тротуаром, возможных местах скопления воды для пешеходов, велосипедистов, иных мобильных ТС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9733" y="866061"/>
            <a:ext cx="12055316" cy="562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Построение сервисов взаимодействующими агентами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719733" y="1877973"/>
            <a:ext cx="4105275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Сценарий 1. Автомобильный агент фиксирует дефект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719733" y="2732484"/>
            <a:ext cx="4105275" cy="1151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Font typeface="+mj-lt"/>
              <a:buAutoNum type="arabicPeriod" startAt="1"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Автомобильный агент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выполняет предварительную обработку изображения с камеры (выделение потенциальных дефектов)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719733" y="3946446"/>
            <a:ext cx="4105275" cy="863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Font typeface="+mj-lt"/>
              <a:buAutoNum type="arabicPeriod" startAt="2"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При подключении к интернету кадры с дефектами и телеметрия отправляются в 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Облачную систему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719733" y="4872633"/>
            <a:ext cx="4105275" cy="1151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Font typeface="+mj-lt"/>
              <a:buAutoNum type="arabicPeriod" startAt="3"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Агент аналитики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данных выполняет обнаружение дефекта, его классификацию, сравнение с предыдущими результатами по данному дефекту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719733" y="6086594"/>
            <a:ext cx="4105275" cy="575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Font typeface="+mj-lt"/>
              <a:buAutoNum type="arabicPeriod" startAt="4"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Агент аналитики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обновляет интерактивную карту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719733" y="6725007"/>
            <a:ext cx="4105275" cy="575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Font typeface="+mj-lt"/>
              <a:buAutoNum type="arabicPeriod" startAt="5"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Агент приложения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предоставляет доступ к обновленной информации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5271492" y="1877973"/>
            <a:ext cx="4103846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Сценарий 2. Дрон выполняет разведку дороги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5271492" y="2732484"/>
            <a:ext cx="4103846" cy="575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Font typeface="+mj-lt"/>
              <a:buAutoNum type="arabicPeriod" startAt="1"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Агент дрона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получает от облачной системы маршрут полета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5271492" y="3370897"/>
            <a:ext cx="4103846" cy="575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Font typeface="+mj-lt"/>
              <a:buAutoNum type="arabicPeriod" startAt="2"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Дрон выполняет съемку участка дороги с воздуха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5271492" y="4009311"/>
            <a:ext cx="4103846" cy="575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Font typeface="+mj-lt"/>
              <a:buAutoNum type="arabicPeriod" startAt="3"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По возвращении на базу снимки передаются в 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Облачную систему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5271492" y="4647724"/>
            <a:ext cx="4103846" cy="863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Font typeface="+mj-lt"/>
              <a:buAutoNum type="arabicPeriod" startAt="4"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Агент аналитики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данных анализирует фотографии, определяя новые дефекты и просчитывает динамику разрушений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5271492" y="5573911"/>
            <a:ext cx="4103846" cy="863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Font typeface="+mj-lt"/>
              <a:buAutoNum type="arabicPeriod" startAt="5"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Интерактивная карта обновляется, предоставляя доступ к данным через 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Агент приложения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9821823" y="1877973"/>
            <a:ext cx="4103846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Сценарий 3. Пользователь сообщает о дефекте</a:t>
            </a:r>
            <a:endParaRPr lang="en-US" sz="2100" dirty="0"/>
          </a:p>
        </p:txBody>
      </p:sp>
      <p:sp>
        <p:nvSpPr>
          <p:cNvPr id="16" name="Text 14"/>
          <p:cNvSpPr/>
          <p:nvPr/>
        </p:nvSpPr>
        <p:spPr>
          <a:xfrm>
            <a:off x="9821823" y="2732484"/>
            <a:ext cx="4103846" cy="863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Font typeface="+mj-lt"/>
              <a:buAutoNum type="arabicPeriod" startAt="1"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Пользователь отправляет фото и координаты дефекта через 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Агент приложения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9821823" y="3658672"/>
            <a:ext cx="4103846" cy="575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Font typeface="+mj-lt"/>
              <a:buAutoNum type="arabicPeriod" startAt="2"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Изображение и описание поступают в 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Облачную систему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9821823" y="4297085"/>
            <a:ext cx="4103846" cy="1438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Font typeface="+mj-lt"/>
              <a:buAutoNum type="arabicPeriod" startAt="3"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Агент аналитики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данных производит обнаружение и классификацию дефекта, а затем добавляет информацию на интерактивную карту, которая отображается в 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Агенте приложения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1245" y="822484"/>
            <a:ext cx="6453187" cy="519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Аппаратура и близкие решения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6151245" y="1757363"/>
            <a:ext cx="3218378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Используемая аппаратура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6151245" y="2135386"/>
            <a:ext cx="2597944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Аппаратура автомобилей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151245" y="2561273"/>
            <a:ext cx="3704392" cy="531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Видеокамера для анализа дорожного полотна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6151245" y="3151108"/>
            <a:ext cx="3704392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GPS/ГЛОНАСС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6151245" y="3475077"/>
            <a:ext cx="3704392" cy="531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Мобильный компьютер для предобработки изображений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6151245" y="4064913"/>
            <a:ext cx="3704392" cy="531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Периодическое подключение к интернету не реже 1 раза в день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6151245" y="4762857"/>
            <a:ext cx="2077760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Дроны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151245" y="5188744"/>
            <a:ext cx="3704392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Видеокамера для фиксации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6151245" y="5512713"/>
            <a:ext cx="3704392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Автопилот</a:t>
            </a:r>
            <a:endParaRPr lang="en-US" sz="1300" dirty="0"/>
          </a:p>
        </p:txBody>
      </p:sp>
      <p:sp>
        <p:nvSpPr>
          <p:cNvPr id="13" name="Text 10"/>
          <p:cNvSpPr/>
          <p:nvPr/>
        </p:nvSpPr>
        <p:spPr>
          <a:xfrm>
            <a:off x="6151245" y="5836682"/>
            <a:ext cx="3704392" cy="797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Возможность передачи данных до прибытия на базовую станцию для экстренных случаев</a:t>
            </a:r>
            <a:endParaRPr lang="en-US" sz="1300" dirty="0"/>
          </a:p>
        </p:txBody>
      </p:sp>
      <p:sp>
        <p:nvSpPr>
          <p:cNvPr id="14" name="Text 11"/>
          <p:cNvSpPr/>
          <p:nvPr/>
        </p:nvSpPr>
        <p:spPr>
          <a:xfrm>
            <a:off x="10268783" y="1757363"/>
            <a:ext cx="3467457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Инфраструктура сервера и облака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0268783" y="2183249"/>
            <a:ext cx="3704392" cy="531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Видеокарты для обработки нейронными сетями и прогнозирования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10268783" y="2773085"/>
            <a:ext cx="3704392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Система хранения данных</a:t>
            </a:r>
            <a:endParaRPr lang="en-US" sz="1300" dirty="0"/>
          </a:p>
        </p:txBody>
      </p:sp>
      <p:sp>
        <p:nvSpPr>
          <p:cNvPr id="17" name="Text 14"/>
          <p:cNvSpPr/>
          <p:nvPr/>
        </p:nvSpPr>
        <p:spPr>
          <a:xfrm>
            <a:off x="10268783" y="3097054"/>
            <a:ext cx="3704392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База данных дефектов</a:t>
            </a:r>
            <a:endParaRPr lang="en-US" sz="1300" dirty="0"/>
          </a:p>
        </p:txBody>
      </p:sp>
      <p:sp>
        <p:nvSpPr>
          <p:cNvPr id="18" name="Text 15"/>
          <p:cNvSpPr/>
          <p:nvPr/>
        </p:nvSpPr>
        <p:spPr>
          <a:xfrm>
            <a:off x="10268783" y="3421023"/>
            <a:ext cx="3704392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API для агентов</a:t>
            </a:r>
            <a:endParaRPr lang="en-US" sz="1300" dirty="0"/>
          </a:p>
        </p:txBody>
      </p:sp>
      <p:sp>
        <p:nvSpPr>
          <p:cNvPr id="19" name="Text 16"/>
          <p:cNvSpPr/>
          <p:nvPr/>
        </p:nvSpPr>
        <p:spPr>
          <a:xfrm>
            <a:off x="10268783" y="3853101"/>
            <a:ext cx="3054906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Пользовательские устройства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0268783" y="4278987"/>
            <a:ext cx="3704392" cy="531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Десктопное приложение для муниципальных служб</a:t>
            </a:r>
            <a:endParaRPr lang="en-US" sz="1300" dirty="0"/>
          </a:p>
        </p:txBody>
      </p:sp>
      <p:sp>
        <p:nvSpPr>
          <p:cNvPr id="21" name="Text 18"/>
          <p:cNvSpPr/>
          <p:nvPr/>
        </p:nvSpPr>
        <p:spPr>
          <a:xfrm>
            <a:off x="10268783" y="4868823"/>
            <a:ext cx="3704392" cy="531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Мобильное и веб-приложение интерактивной карты</a:t>
            </a:r>
            <a:endParaRPr lang="en-US" sz="1300" dirty="0"/>
          </a:p>
        </p:txBody>
      </p:sp>
      <p:sp>
        <p:nvSpPr>
          <p:cNvPr id="22" name="Text 19"/>
          <p:cNvSpPr/>
          <p:nvPr/>
        </p:nvSpPr>
        <p:spPr>
          <a:xfrm>
            <a:off x="10268783" y="5566767"/>
            <a:ext cx="3047762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Существующие решения</a:t>
            </a:r>
            <a:endParaRPr lang="en-US" sz="1950" dirty="0"/>
          </a:p>
        </p:txBody>
      </p:sp>
      <p:sp>
        <p:nvSpPr>
          <p:cNvPr id="23" name="Text 20"/>
          <p:cNvSpPr/>
          <p:nvPr/>
        </p:nvSpPr>
        <p:spPr>
          <a:xfrm>
            <a:off x="10268783" y="6044565"/>
            <a:ext cx="3704392" cy="531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Яндекс.Пробки/Google Maps - анализ автомобильных пробок</a:t>
            </a:r>
            <a:endParaRPr lang="en-US" sz="1300" dirty="0"/>
          </a:p>
        </p:txBody>
      </p:sp>
      <p:sp>
        <p:nvSpPr>
          <p:cNvPr id="24" name="Text 21"/>
          <p:cNvSpPr/>
          <p:nvPr/>
        </p:nvSpPr>
        <p:spPr>
          <a:xfrm>
            <a:off x="10268783" y="6725841"/>
            <a:ext cx="3704392" cy="531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RoadBotics США - анализ состояния дорог по видео от автомобилей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6001" y="759023"/>
            <a:ext cx="6835140" cy="484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Системные возможности и масштаб</a:t>
            </a:r>
            <a:endParaRPr lang="en-US" sz="3000" dirty="0"/>
          </a:p>
        </p:txBody>
      </p:sp>
      <p:sp>
        <p:nvSpPr>
          <p:cNvPr id="4" name="Text 1"/>
          <p:cNvSpPr/>
          <p:nvPr/>
        </p:nvSpPr>
        <p:spPr>
          <a:xfrm>
            <a:off x="6106001" y="1630323"/>
            <a:ext cx="3363039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Интеллектуальность системы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6106001" y="2075736"/>
            <a:ext cx="3763447" cy="991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Автоматическое распознавание дефектов с помощью нейросетей и компьютерного зрения для определения типа, размера и критичности дефекта.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6106001" y="3120985"/>
            <a:ext cx="3763447" cy="7433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Отслеживание динамики состояния дороги во времени — система хранит предыдущие состояния для оценки изменений.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6106001" y="3918466"/>
            <a:ext cx="3763447" cy="991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Прогнозирование разрушения покрытия путем учета интенсивности потока транспорта, температуры, влажности, предыдущих фотографий отрезка дороги.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6106001" y="4963716"/>
            <a:ext cx="3763447" cy="991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Формирование оптимальных ремонтных приоритетов путем вычисления приблизительного расхода ресурсов на каждый критический дефект.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10254972" y="1630323"/>
            <a:ext cx="2954893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Размерность приложения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10254972" y="1982748"/>
            <a:ext cx="1936433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Количество агентов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10254972" y="2379583"/>
            <a:ext cx="3763447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6 взаимосвязанных агентов, каждый выполняет специализированную роль.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10254972" y="3030022"/>
            <a:ext cx="1936433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Пользователи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10254972" y="3426857"/>
            <a:ext cx="3763447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Муниципальные службы: 1 диспетчер на 1 млн населения.</a:t>
            </a:r>
            <a:endParaRPr lang="en-US" sz="1200" dirty="0"/>
          </a:p>
        </p:txBody>
      </p:sp>
      <p:sp>
        <p:nvSpPr>
          <p:cNvPr id="14" name="Text 11"/>
          <p:cNvSpPr/>
          <p:nvPr/>
        </p:nvSpPr>
        <p:spPr>
          <a:xfrm>
            <a:off x="10254972" y="3976568"/>
            <a:ext cx="3763447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Водители и пешеходы: 50-100 тыс. на 1 млн населения.</a:t>
            </a:r>
            <a:endParaRPr lang="en-US" sz="1200" dirty="0"/>
          </a:p>
        </p:txBody>
      </p:sp>
      <p:sp>
        <p:nvSpPr>
          <p:cNvPr id="15" name="Text 12"/>
          <p:cNvSpPr/>
          <p:nvPr/>
        </p:nvSpPr>
        <p:spPr>
          <a:xfrm>
            <a:off x="10254972" y="4526280"/>
            <a:ext cx="3763447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Автомобили-автопилоты: 1000-1500 автономных ТС на 1 млн населения.</a:t>
            </a:r>
            <a:endParaRPr lang="en-US" sz="1200" dirty="0"/>
          </a:p>
        </p:txBody>
      </p:sp>
      <p:sp>
        <p:nvSpPr>
          <p:cNvPr id="16" name="Text 13"/>
          <p:cNvSpPr/>
          <p:nvPr/>
        </p:nvSpPr>
        <p:spPr>
          <a:xfrm>
            <a:off x="10254972" y="5176718"/>
            <a:ext cx="1936433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Объемы данных</a:t>
            </a:r>
            <a:endParaRPr lang="en-US" sz="1500" dirty="0"/>
          </a:p>
        </p:txBody>
      </p:sp>
      <p:sp>
        <p:nvSpPr>
          <p:cNvPr id="17" name="Text 14"/>
          <p:cNvSpPr/>
          <p:nvPr/>
        </p:nvSpPr>
        <p:spPr>
          <a:xfrm>
            <a:off x="10254972" y="5573554"/>
            <a:ext cx="3763447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Фиксация пешеходов: 5.000 фото на 1 млн населения → ≈10 Гб фото/день.</a:t>
            </a:r>
            <a:endParaRPr lang="en-US" sz="1200" dirty="0"/>
          </a:p>
        </p:txBody>
      </p:sp>
      <p:sp>
        <p:nvSpPr>
          <p:cNvPr id="18" name="Text 15"/>
          <p:cNvSpPr/>
          <p:nvPr/>
        </p:nvSpPr>
        <p:spPr>
          <a:xfrm>
            <a:off x="10254972" y="6123265"/>
            <a:ext cx="3763447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Дроны: 5 дронов на 100 км², 1 Гб с каждого → ≈5 Гб данных/день.</a:t>
            </a:r>
            <a:endParaRPr lang="en-US" sz="1200" dirty="0"/>
          </a:p>
        </p:txBody>
      </p:sp>
      <p:sp>
        <p:nvSpPr>
          <p:cNvPr id="19" name="Text 16"/>
          <p:cNvSpPr/>
          <p:nvPr/>
        </p:nvSpPr>
        <p:spPr>
          <a:xfrm>
            <a:off x="10254972" y="6672977"/>
            <a:ext cx="3763447" cy="7433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Автомобили: 450 тыс. автомобилей на 1 млн населения, половина оснащается агентом, 5 Мб с каждого → ≈1 Тб/день.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8763" y="1095018"/>
            <a:ext cx="9568934" cy="452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8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Детализация требований в сценариях использования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578763" y="1908929"/>
            <a:ext cx="5453896" cy="5424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Сценарий 1. Получение и обработка данных от автомобильного агента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578763" y="2596039"/>
            <a:ext cx="5453896" cy="462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Цель: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Обнаружение дефектов дорожного покрытия в процессе движения автомобиля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578763" y="3189089"/>
            <a:ext cx="5453896" cy="462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Сбор данных - Получение потока данных с камер автомобиля (HD+) и телеметрических параметров: скорость, GPS, время, направление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578763" y="3702606"/>
            <a:ext cx="5453896" cy="462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Предобработка - Фильтрация плохих кадров (размытие, низкая освещенность)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578763" y="4216122"/>
            <a:ext cx="5453896" cy="462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Предварительное распознавание - Определение возможных дефектов, выделение рамки объекта и расчет уверенности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78763" y="4729639"/>
            <a:ext cx="5453896" cy="462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Формирование пакета данных - Изображение с дефектом, метаданные, телеметрия, тип дефекта и уверенность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578763" y="5243155"/>
            <a:ext cx="5453896" cy="462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Передача данных - При интернет-соединении передача по защищенному каналу HTTPS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578763" y="5756672"/>
            <a:ext cx="5453896" cy="462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Обработка в агенте аналитики - Точная сегментация дефекта, классификация типа и оценка размеров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578763" y="6270188"/>
            <a:ext cx="5453896" cy="694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Внесение в общее пространство данных - Обновление истории наблюдений, сравнение размеров, прогноз разрушения, обновление карты</a:t>
            </a:r>
            <a:endParaRPr lang="en-US" sz="1100" dirty="0"/>
          </a:p>
        </p:txBody>
      </p:sp>
      <p:sp>
        <p:nvSpPr>
          <p:cNvPr id="12" name="Text 10"/>
          <p:cNvSpPr/>
          <p:nvPr/>
        </p:nvSpPr>
        <p:spPr>
          <a:xfrm>
            <a:off x="6393180" y="1908929"/>
            <a:ext cx="4129326" cy="5424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Сценарий 2. Получение и обработка данных от дронов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6393180" y="2596039"/>
            <a:ext cx="4129326" cy="694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Цель: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Обнаружение дефектов и актуализация состояний с помощью периодической съемки труднодоступных участков</a:t>
            </a:r>
            <a:endParaRPr lang="en-US" sz="1100" dirty="0"/>
          </a:p>
        </p:txBody>
      </p:sp>
      <p:sp>
        <p:nvSpPr>
          <p:cNvPr id="14" name="Text 12"/>
          <p:cNvSpPr/>
          <p:nvPr/>
        </p:nvSpPr>
        <p:spPr>
          <a:xfrm>
            <a:off x="6393180" y="3420547"/>
            <a:ext cx="4129326" cy="694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Планирование миссии - Муниципальная служба задает маршрут полета, частоту обследования и приоритет миссии</a:t>
            </a:r>
            <a:endParaRPr lang="en-US" sz="1100" dirty="0"/>
          </a:p>
        </p:txBody>
      </p:sp>
      <p:sp>
        <p:nvSpPr>
          <p:cNvPr id="15" name="Text 13"/>
          <p:cNvSpPr/>
          <p:nvPr/>
        </p:nvSpPr>
        <p:spPr>
          <a:xfrm>
            <a:off x="6393180" y="4165521"/>
            <a:ext cx="4129326" cy="462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Сбор данных в полете - Фиксация снимков высокого разрешения, GPS, телеметрия и высота полета</a:t>
            </a:r>
            <a:endParaRPr lang="en-US" sz="1100" dirty="0"/>
          </a:p>
        </p:txBody>
      </p:sp>
      <p:sp>
        <p:nvSpPr>
          <p:cNvPr id="16" name="Text 14"/>
          <p:cNvSpPr/>
          <p:nvPr/>
        </p:nvSpPr>
        <p:spPr>
          <a:xfrm>
            <a:off x="6393180" y="4679037"/>
            <a:ext cx="4129326" cy="694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Передача данных - Возвращение на базу и передача снимков с метаданными при подключении к интернету</a:t>
            </a:r>
            <a:endParaRPr lang="en-US" sz="1100" dirty="0"/>
          </a:p>
        </p:txBody>
      </p:sp>
      <p:sp>
        <p:nvSpPr>
          <p:cNvPr id="17" name="Text 15"/>
          <p:cNvSpPr/>
          <p:nvPr/>
        </p:nvSpPr>
        <p:spPr>
          <a:xfrm>
            <a:off x="6393180" y="5424011"/>
            <a:ext cx="4129326" cy="462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Обработка в агенте аналитики - Точная сегментация дефекта, классификация типа и оценка размеров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393180" y="5937528"/>
            <a:ext cx="4129326" cy="694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Внесение в общее пространство данных - Обновление истории наблюдений, сравнение размеров, прогноз разрушения, обновление карты</a:t>
            </a:r>
            <a:endParaRPr lang="en-US" sz="1100" dirty="0"/>
          </a:p>
        </p:txBody>
      </p:sp>
      <p:sp>
        <p:nvSpPr>
          <p:cNvPr id="19" name="Text 17"/>
          <p:cNvSpPr/>
          <p:nvPr/>
        </p:nvSpPr>
        <p:spPr>
          <a:xfrm>
            <a:off x="10883027" y="1908929"/>
            <a:ext cx="3183731" cy="8136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Сценарий 3. Обработка пользовательских сообщений</a:t>
            </a:r>
            <a:endParaRPr lang="en-US" sz="1700" dirty="0"/>
          </a:p>
        </p:txBody>
      </p:sp>
      <p:sp>
        <p:nvSpPr>
          <p:cNvPr id="20" name="Text 18"/>
          <p:cNvSpPr/>
          <p:nvPr/>
        </p:nvSpPr>
        <p:spPr>
          <a:xfrm>
            <a:off x="10883027" y="2867263"/>
            <a:ext cx="3183731" cy="462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Цель: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Возможность гражданам сообщать о дефектах</a:t>
            </a:r>
            <a:endParaRPr lang="en-US" sz="1100" dirty="0"/>
          </a:p>
        </p:txBody>
      </p:sp>
      <p:sp>
        <p:nvSpPr>
          <p:cNvPr id="21" name="Text 19"/>
          <p:cNvSpPr/>
          <p:nvPr/>
        </p:nvSpPr>
        <p:spPr>
          <a:xfrm>
            <a:off x="10883027" y="3460313"/>
            <a:ext cx="3183731" cy="925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Сбор данных - Пользователь отправляет фото/видео с дефектом, подтверждает GPS или указывает точку на карте, оставляет комментарий (опционально)</a:t>
            </a:r>
            <a:endParaRPr lang="en-US" sz="1100" dirty="0"/>
          </a:p>
        </p:txBody>
      </p:sp>
      <p:sp>
        <p:nvSpPr>
          <p:cNvPr id="22" name="Text 20"/>
          <p:cNvSpPr/>
          <p:nvPr/>
        </p:nvSpPr>
        <p:spPr>
          <a:xfrm>
            <a:off x="10883027" y="4436745"/>
            <a:ext cx="3183731" cy="925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Отправка данных - Передача пользовательского сообщения в облачную систему и агента аналитики данных</a:t>
            </a:r>
            <a:endParaRPr lang="en-US" sz="1100" dirty="0"/>
          </a:p>
        </p:txBody>
      </p:sp>
      <p:sp>
        <p:nvSpPr>
          <p:cNvPr id="23" name="Text 21"/>
          <p:cNvSpPr/>
          <p:nvPr/>
        </p:nvSpPr>
        <p:spPr>
          <a:xfrm>
            <a:off x="10883027" y="5413177"/>
            <a:ext cx="3183731" cy="694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Обработка в агенте аналитики - Точная сегментация дефекта, классификация типа и оценка размеров</a:t>
            </a:r>
            <a:endParaRPr lang="en-US" sz="1100" dirty="0"/>
          </a:p>
        </p:txBody>
      </p:sp>
      <p:sp>
        <p:nvSpPr>
          <p:cNvPr id="24" name="Text 22"/>
          <p:cNvSpPr/>
          <p:nvPr/>
        </p:nvSpPr>
        <p:spPr>
          <a:xfrm>
            <a:off x="10883027" y="6158151"/>
            <a:ext cx="3183731" cy="925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Внесение в общее пространство данных - Обновление истории наблюдений, сравнение размеров, прогноз разрушения, обновление карты</a:t>
            </a:r>
            <a:endParaRPr lang="en-US" sz="1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7215" y="511254"/>
            <a:ext cx="5743813" cy="450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8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Общая информация для агентов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577215" y="1322903"/>
            <a:ext cx="2420898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Базы данных системы  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083862" y="1322903"/>
            <a:ext cx="2982039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Анализ интеллектуальности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77215" y="2044303"/>
            <a:ext cx="1803797" cy="225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База дорог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577215" y="2413992"/>
            <a:ext cx="3842028" cy="230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Цифровая карта дорожной сети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577215" y="2695337"/>
            <a:ext cx="3842028" cy="230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Разбиение дорог на сегменты по 50-100 метров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77215" y="2976682"/>
            <a:ext cx="3842028" cy="6925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Привязка каждого сегмента дороги к координатам и метаданным (тип покрытия, категория дороги и др.)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577215" y="3813572"/>
            <a:ext cx="3185160" cy="225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База дефектов дорожного покрытия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577215" y="4183261"/>
            <a:ext cx="3842028" cy="230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Уникальный идентификатор дефекта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577215" y="4464606"/>
            <a:ext cx="3842028" cy="230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Местоположение и сегмент дороги</a:t>
            </a:r>
            <a:endParaRPr lang="en-US" sz="1100" dirty="0"/>
          </a:p>
        </p:txBody>
      </p:sp>
      <p:sp>
        <p:nvSpPr>
          <p:cNvPr id="12" name="Text 10"/>
          <p:cNvSpPr/>
          <p:nvPr/>
        </p:nvSpPr>
        <p:spPr>
          <a:xfrm>
            <a:off x="577215" y="4745950"/>
            <a:ext cx="3842028" cy="230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Тип дефекта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577215" y="5027295"/>
            <a:ext cx="3842028" cy="230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Текущая степень критичности дефекта</a:t>
            </a:r>
            <a:endParaRPr lang="en-US" sz="1100" dirty="0"/>
          </a:p>
        </p:txBody>
      </p:sp>
      <p:sp>
        <p:nvSpPr>
          <p:cNvPr id="14" name="Text 12"/>
          <p:cNvSpPr/>
          <p:nvPr/>
        </p:nvSpPr>
        <p:spPr>
          <a:xfrm>
            <a:off x="577215" y="5308640"/>
            <a:ext cx="3842028" cy="230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Дата обнаружения и история изменений</a:t>
            </a:r>
            <a:endParaRPr lang="en-US" sz="1100" dirty="0"/>
          </a:p>
        </p:txBody>
      </p:sp>
      <p:sp>
        <p:nvSpPr>
          <p:cNvPr id="15" name="Text 13"/>
          <p:cNvSpPr/>
          <p:nvPr/>
        </p:nvSpPr>
        <p:spPr>
          <a:xfrm>
            <a:off x="577215" y="5589984"/>
            <a:ext cx="3842028" cy="230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Источник сообщения о дефекте</a:t>
            </a:r>
            <a:endParaRPr lang="en-US" sz="1100" dirty="0"/>
          </a:p>
        </p:txBody>
      </p:sp>
      <p:sp>
        <p:nvSpPr>
          <p:cNvPr id="16" name="Text 14"/>
          <p:cNvSpPr/>
          <p:nvPr/>
        </p:nvSpPr>
        <p:spPr>
          <a:xfrm>
            <a:off x="577215" y="5965150"/>
            <a:ext cx="1803797" cy="225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Погодные данные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577215" y="6334839"/>
            <a:ext cx="3842028" cy="230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Дата и время получения данных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577215" y="6616184"/>
            <a:ext cx="3842028" cy="230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Текущие погодные параметры</a:t>
            </a:r>
            <a:endParaRPr lang="en-US" sz="1100" dirty="0"/>
          </a:p>
        </p:txBody>
      </p:sp>
      <p:sp>
        <p:nvSpPr>
          <p:cNvPr id="19" name="Text 17"/>
          <p:cNvSpPr/>
          <p:nvPr/>
        </p:nvSpPr>
        <p:spPr>
          <a:xfrm>
            <a:off x="577215" y="6897529"/>
            <a:ext cx="3842028" cy="230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Краткие прогнозы</a:t>
            </a:r>
            <a:endParaRPr lang="en-US" sz="1100" dirty="0"/>
          </a:p>
        </p:txBody>
      </p:sp>
      <p:sp>
        <p:nvSpPr>
          <p:cNvPr id="20" name="Text 18"/>
          <p:cNvSpPr/>
          <p:nvPr/>
        </p:nvSpPr>
        <p:spPr>
          <a:xfrm>
            <a:off x="4778812" y="2044303"/>
            <a:ext cx="1787128" cy="676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История обнаружений дефектов</a:t>
            </a:r>
            <a:endParaRPr lang="en-US" sz="1400" dirty="0"/>
          </a:p>
        </p:txBody>
      </p:sp>
      <p:sp>
        <p:nvSpPr>
          <p:cNvPr id="21" name="Text 19"/>
          <p:cNvSpPr/>
          <p:nvPr/>
        </p:nvSpPr>
        <p:spPr>
          <a:xfrm>
            <a:off x="4778812" y="2864763"/>
            <a:ext cx="1787128" cy="4617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Автомобильные кадры</a:t>
            </a:r>
            <a:endParaRPr lang="en-US" sz="1100" dirty="0"/>
          </a:p>
        </p:txBody>
      </p:sp>
      <p:sp>
        <p:nvSpPr>
          <p:cNvPr id="22" name="Text 20"/>
          <p:cNvSpPr/>
          <p:nvPr/>
        </p:nvSpPr>
        <p:spPr>
          <a:xfrm>
            <a:off x="4778812" y="3376970"/>
            <a:ext cx="1787128" cy="230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Снимки дронов</a:t>
            </a:r>
            <a:endParaRPr lang="en-US" sz="1100" dirty="0"/>
          </a:p>
        </p:txBody>
      </p:sp>
      <p:sp>
        <p:nvSpPr>
          <p:cNvPr id="23" name="Text 21"/>
          <p:cNvSpPr/>
          <p:nvPr/>
        </p:nvSpPr>
        <p:spPr>
          <a:xfrm>
            <a:off x="4778812" y="3658314"/>
            <a:ext cx="1787128" cy="4617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Пользовательские сообщения</a:t>
            </a:r>
            <a:endParaRPr lang="en-US" sz="1100" dirty="0"/>
          </a:p>
        </p:txBody>
      </p:sp>
      <p:sp>
        <p:nvSpPr>
          <p:cNvPr id="24" name="Text 22"/>
          <p:cNvSpPr/>
          <p:nvPr/>
        </p:nvSpPr>
        <p:spPr>
          <a:xfrm>
            <a:off x="4778812" y="4170521"/>
            <a:ext cx="1787128" cy="230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Телеметрия</a:t>
            </a:r>
            <a:endParaRPr lang="en-US" sz="1100" dirty="0"/>
          </a:p>
        </p:txBody>
      </p:sp>
      <p:sp>
        <p:nvSpPr>
          <p:cNvPr id="25" name="Text 23"/>
          <p:cNvSpPr/>
          <p:nvPr/>
        </p:nvSpPr>
        <p:spPr>
          <a:xfrm>
            <a:off x="4778812" y="4545687"/>
            <a:ext cx="1787128" cy="4507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Пользовательские сообщения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4778812" y="5140762"/>
            <a:ext cx="1787128" cy="4617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Сообщения от людей через приложение</a:t>
            </a:r>
            <a:endParaRPr lang="en-US" sz="1100" dirty="0"/>
          </a:p>
        </p:txBody>
      </p:sp>
      <p:sp>
        <p:nvSpPr>
          <p:cNvPr id="27" name="Text 25"/>
          <p:cNvSpPr/>
          <p:nvPr/>
        </p:nvSpPr>
        <p:spPr>
          <a:xfrm>
            <a:off x="4778812" y="5652968"/>
            <a:ext cx="1787128" cy="4617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Фото или видео фиксация</a:t>
            </a:r>
            <a:endParaRPr lang="en-US" sz="1100" dirty="0"/>
          </a:p>
        </p:txBody>
      </p:sp>
      <p:sp>
        <p:nvSpPr>
          <p:cNvPr id="28" name="Text 26"/>
          <p:cNvSpPr/>
          <p:nvPr/>
        </p:nvSpPr>
        <p:spPr>
          <a:xfrm>
            <a:off x="4778812" y="6165175"/>
            <a:ext cx="1787128" cy="6925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Статус подтверждения дефекта</a:t>
            </a:r>
            <a:endParaRPr lang="en-US" sz="1100" dirty="0"/>
          </a:p>
        </p:txBody>
      </p:sp>
      <p:sp>
        <p:nvSpPr>
          <p:cNvPr id="29" name="Text 27"/>
          <p:cNvSpPr/>
          <p:nvPr/>
        </p:nvSpPr>
        <p:spPr>
          <a:xfrm>
            <a:off x="6925508" y="2029778"/>
            <a:ext cx="7142678" cy="6925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Font typeface="+mj-lt"/>
              <a:buAutoNum type="arabicPeriod" startAt="1"/>
            </a:pPr>
            <a:r>
              <a:rPr lang="en-US" sz="11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Фильтрация данных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: Система автоматически оценивает качество входящих изображений и отклоняет обработку нерелевантных или низкокачественных кадров. Используется в сценариях 1, 2.</a:t>
            </a:r>
            <a:endParaRPr lang="en-US" sz="1100" dirty="0"/>
          </a:p>
        </p:txBody>
      </p:sp>
      <p:sp>
        <p:nvSpPr>
          <p:cNvPr id="30" name="Text 28"/>
          <p:cNvSpPr/>
          <p:nvPr/>
        </p:nvSpPr>
        <p:spPr>
          <a:xfrm>
            <a:off x="6925508" y="2772847"/>
            <a:ext cx="7142678" cy="6925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Font typeface="+mj-lt"/>
              <a:buAutoNum type="arabicPeriod" startAt="2"/>
            </a:pPr>
            <a:r>
              <a:rPr lang="en-US" sz="11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Первичное распознавание дефектов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: На стороне устройств выполняется детекция потенциальных дефектов с определением границ, класса и уверенности. Используется в сценариях 1.</a:t>
            </a:r>
            <a:endParaRPr lang="en-US" sz="1100" dirty="0"/>
          </a:p>
        </p:txBody>
      </p:sp>
      <p:sp>
        <p:nvSpPr>
          <p:cNvPr id="31" name="Text 29"/>
          <p:cNvSpPr/>
          <p:nvPr/>
        </p:nvSpPr>
        <p:spPr>
          <a:xfrm>
            <a:off x="6925508" y="3515916"/>
            <a:ext cx="7142678" cy="6925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Font typeface="+mj-lt"/>
              <a:buAutoNum type="arabicPeriod" startAt="3"/>
            </a:pPr>
            <a:r>
              <a:rPr lang="en-US" sz="11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Точный анализ данных в агенте аналитики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: Поступающие изображения проходят точную сегментацию дефектов, финальную классификацию и оценку размеров. Используется в сценариях 1, 2, 3.</a:t>
            </a:r>
            <a:endParaRPr lang="en-US" sz="1100" dirty="0"/>
          </a:p>
        </p:txBody>
      </p:sp>
      <p:sp>
        <p:nvSpPr>
          <p:cNvPr id="32" name="Text 30"/>
          <p:cNvSpPr/>
          <p:nvPr/>
        </p:nvSpPr>
        <p:spPr>
          <a:xfrm>
            <a:off x="6925508" y="4258985"/>
            <a:ext cx="7142678" cy="6925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Font typeface="+mj-lt"/>
              <a:buAutoNum type="arabicPeriod" startAt="4"/>
            </a:pPr>
            <a:r>
              <a:rPr lang="en-US" sz="11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Ведение истории и оценка динамики дефектов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: Система сравнивает новые наблюдения с существующими, обновляет состояние дефектов, определяет изменения размеров и прогнозирует дальнейшее разрушение покрытия. Используется в сценариях 1, 2, 3.</a:t>
            </a:r>
            <a:endParaRPr lang="en-US" sz="1100" dirty="0"/>
          </a:p>
        </p:txBody>
      </p:sp>
      <p:sp>
        <p:nvSpPr>
          <p:cNvPr id="33" name="Text 31"/>
          <p:cNvSpPr/>
          <p:nvPr/>
        </p:nvSpPr>
        <p:spPr>
          <a:xfrm>
            <a:off x="6925508" y="5002054"/>
            <a:ext cx="7142678" cy="4617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Font typeface="+mj-lt"/>
              <a:buAutoNum type="arabicPeriod" startAt="5"/>
            </a:pPr>
            <a:r>
              <a:rPr lang="en-US" sz="11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Оценка достоверности пользовательских данных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: Сообщения от людей проходят проверку на соответствие координат и присутствие дефекта на изображении. Используется в сценариях 3.</a:t>
            </a:r>
            <a:endParaRPr lang="en-US" sz="1100" dirty="0"/>
          </a:p>
        </p:txBody>
      </p:sp>
      <p:sp>
        <p:nvSpPr>
          <p:cNvPr id="34" name="Text 32"/>
          <p:cNvSpPr/>
          <p:nvPr/>
        </p:nvSpPr>
        <p:spPr>
          <a:xfrm>
            <a:off x="6925508" y="5514261"/>
            <a:ext cx="7142678" cy="6925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Font typeface="+mj-lt"/>
              <a:buAutoNum type="arabicPeriod" startAt="6"/>
            </a:pPr>
            <a:r>
              <a:rPr lang="en-US" sz="11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Дополнение данных внешней информацией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: К обнаруженным данным добавляются короткие актуальные погодные условия, которые влияют на интерпретацию дефектов и прогноз разрушений. Используется в сценариях 1, 2, 3.</a:t>
            </a:r>
            <a:endParaRPr lang="en-US" sz="1100" dirty="0"/>
          </a:p>
        </p:txBody>
      </p:sp>
      <p:sp>
        <p:nvSpPr>
          <p:cNvPr id="35" name="Text 33"/>
          <p:cNvSpPr/>
          <p:nvPr/>
        </p:nvSpPr>
        <p:spPr>
          <a:xfrm>
            <a:off x="6925508" y="6257330"/>
            <a:ext cx="7142678" cy="9234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Font typeface="+mj-lt"/>
              <a:buAutoNum type="arabicPeriod" startAt="7"/>
            </a:pPr>
            <a:r>
              <a:rPr lang="en-US" sz="11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Интеграция данных с разных источников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: Система объединяет автомобильные данные, съемку с дронов и пользовательские сообщения, что позволяет сформировать актуальную картину состояния дорожной сети и отразить её на интерактивной карте. Используется в сценариях 1, 2, 3.</a:t>
            </a:r>
            <a:endParaRPr lang="en-US" sz="1100" dirty="0"/>
          </a:p>
        </p:txBody>
      </p:sp>
      <p:sp>
        <p:nvSpPr>
          <p:cNvPr id="36" name="Text 34"/>
          <p:cNvSpPr/>
          <p:nvPr/>
        </p:nvSpPr>
        <p:spPr>
          <a:xfrm>
            <a:off x="577215" y="7447717"/>
            <a:ext cx="2164556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2025-11-27T22:37:16Z</dcterms:created>
  <dcterms:modified xsi:type="dcterms:W3CDTF">2025-11-27T22:37:16Z</dcterms:modified>
</cp:coreProperties>
</file>